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55" autoAdjust="0"/>
  </p:normalViewPr>
  <p:slideViewPr>
    <p:cSldViewPr>
      <p:cViewPr varScale="1">
        <p:scale>
          <a:sx n="59" d="100"/>
          <a:sy n="59" d="100"/>
        </p:scale>
        <p:origin x="-14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shrikant\Desktop\March%20Kaizen\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a:t>MTTR In Per Month</a:t>
            </a:r>
            <a:endParaRPr lang="en-US"/>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Sheet1!$H$9:$I$10</c:f>
              <c:multiLvlStrCache>
                <c:ptCount val="2"/>
                <c:lvl>
                  <c:pt idx="0">
                    <c:v>Before </c:v>
                  </c:pt>
                  <c:pt idx="1">
                    <c:v>After</c:v>
                  </c:pt>
                </c:lvl>
                <c:lvl>
                  <c:pt idx="0">
                    <c:v>MTTR  In Hrs .</c:v>
                  </c:pt>
                </c:lvl>
              </c:multiLvlStrCache>
            </c:multiLvlStrRef>
          </c:cat>
          <c:val>
            <c:numRef>
              <c:f>Sheet1!$H$11:$I$11</c:f>
              <c:numCache>
                <c:formatCode>General</c:formatCode>
                <c:ptCount val="2"/>
                <c:pt idx="0">
                  <c:v>2</c:v>
                </c:pt>
                <c:pt idx="1">
                  <c:v>0</c:v>
                </c:pt>
              </c:numCache>
            </c:numRef>
          </c:val>
        </c:ser>
        <c:dLbls>
          <c:showLegendKey val="0"/>
          <c:showVal val="0"/>
          <c:showCatName val="0"/>
          <c:showSerName val="0"/>
          <c:showPercent val="0"/>
          <c:showBubbleSize val="0"/>
        </c:dLbls>
        <c:gapWidth val="219"/>
        <c:overlap val="-27"/>
        <c:axId val="78480896"/>
        <c:axId val="78482432"/>
      </c:barChart>
      <c:catAx>
        <c:axId val="78480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482432"/>
        <c:crosses val="autoZero"/>
        <c:auto val="1"/>
        <c:lblAlgn val="ctr"/>
        <c:lblOffset val="100"/>
        <c:noMultiLvlLbl val="0"/>
      </c:catAx>
      <c:valAx>
        <c:axId val="78482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480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384300" y="1165225"/>
            <a:ext cx="4186238" cy="3141663"/>
          </a:xfrm>
          <a:ln/>
        </p:spPr>
      </p:sp>
      <p:sp>
        <p:nvSpPr>
          <p:cNvPr id="10243" name="Notes Placeholder 2"/>
          <p:cNvSpPr>
            <a:spLocks noGrp="1"/>
          </p:cNvSpPr>
          <p:nvPr>
            <p:ph type="body" idx="1"/>
          </p:nvPr>
        </p:nvSpPr>
        <p:spPr>
          <a:xfrm>
            <a:off x="695161" y="4421786"/>
            <a:ext cx="5564520" cy="418976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2" name="Header Placeholder 1"/>
          <p:cNvSpPr>
            <a:spLocks noGrp="1"/>
          </p:cNvSpPr>
          <p:nvPr>
            <p:ph type="hdr" sz="quarter" idx="10"/>
          </p:nvPr>
        </p:nvSpPr>
        <p:spPr/>
        <p:txBody>
          <a:bodyPr/>
          <a:lstStyle/>
          <a:p>
            <a:r>
              <a:rPr lang="en-IN" smtClean="0"/>
              <a:t>AHPL/QMS/FR/09/E</a:t>
            </a:r>
            <a:endParaRPr lang="en-IN"/>
          </a:p>
        </p:txBody>
      </p:sp>
      <p:sp>
        <p:nvSpPr>
          <p:cNvPr id="3" name="Footer Placeholder 2"/>
          <p:cNvSpPr>
            <a:spLocks noGrp="1"/>
          </p:cNvSpPr>
          <p:nvPr>
            <p:ph type="ftr" sz="quarter" idx="11"/>
          </p:nvPr>
        </p:nvSpPr>
        <p:spPr/>
        <p:txBody>
          <a:bodyPr/>
          <a:lstStyle/>
          <a:p>
            <a:r>
              <a:rPr lang="en-US" smtClean="0"/>
              <a:t>Rev. No.:01, Rev. Date:15.12.2016</a:t>
            </a:r>
            <a:endParaRPr lang="en-IN"/>
          </a:p>
        </p:txBody>
      </p:sp>
    </p:spTree>
    <p:extLst>
      <p:ext uri="{BB962C8B-B14F-4D97-AF65-F5344CB8AC3E}">
        <p14:creationId xmlns:p14="http://schemas.microsoft.com/office/powerpoint/2010/main" val="2815967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945" y="441839"/>
            <a:ext cx="955675" cy="332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68276"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4" y="1080246"/>
            <a:ext cx="5786437" cy="304800"/>
          </a:xfrm>
          <a:prstGeom prst="rect">
            <a:avLst/>
          </a:prstGeom>
          <a:noFill/>
          <a:ln w="9525">
            <a:solidFill>
              <a:schemeClr val="tx1"/>
            </a:solidFill>
            <a:miter lim="800000"/>
            <a:headEnd/>
            <a:tailEnd/>
          </a:ln>
        </p:spPr>
        <p:txBody>
          <a:bodyPr wrap="none" lIns="91429" tIns="45715" rIns="91429" bIns="45715"/>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IDEA </a:t>
            </a:r>
            <a:r>
              <a:rPr lang="en-US" sz="1100" dirty="0" smtClean="0">
                <a:solidFill>
                  <a:srgbClr val="0033CC"/>
                </a:solidFill>
                <a:latin typeface="Calibri" pitchFamily="34" charset="0"/>
                <a:cs typeface="Calibri" pitchFamily="34" charset="0"/>
              </a:rPr>
              <a:t>:-</a:t>
            </a:r>
            <a:r>
              <a:rPr lang="en-US" sz="1100" dirty="0" smtClean="0">
                <a:latin typeface="Calibri" pitchFamily="34" charset="0"/>
                <a:cs typeface="Calibri" pitchFamily="34" charset="0"/>
              </a:rPr>
              <a:t>Use coolant level indicator for OFF coolant motor when coolant level low</a:t>
            </a:r>
            <a:endParaRPr lang="en-US" altLang="en-US" sz="1100" dirty="0">
              <a:latin typeface="Calibri" pitchFamily="34" charset="0"/>
              <a:cs typeface="Calibri" pitchFamily="34" charset="0"/>
            </a:endParaRPr>
          </a:p>
        </p:txBody>
      </p:sp>
      <p:sp>
        <p:nvSpPr>
          <p:cNvPr id="6151"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1" y="3944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NO :- </a:t>
            </a:r>
            <a:endParaRPr lang="en-US" sz="110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1" y="5468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TPM CIRCLE NAME: </a:t>
            </a:r>
            <a:r>
              <a:rPr lang="en-US" sz="1100" dirty="0">
                <a:solidFill>
                  <a:srgbClr val="000000"/>
                </a:solidFill>
                <a:latin typeface="Calibri" pitchFamily="34" charset="0"/>
                <a:cs typeface="Calibri" pitchFamily="34" charset="0"/>
              </a:rPr>
              <a:t> </a:t>
            </a:r>
          </a:p>
        </p:txBody>
      </p:sp>
      <p:sp>
        <p:nvSpPr>
          <p:cNvPr id="21" name="Rectangle 6"/>
          <p:cNvSpPr>
            <a:spLocks noChangeArrowheads="1"/>
          </p:cNvSpPr>
          <p:nvPr/>
        </p:nvSpPr>
        <p:spPr bwMode="auto">
          <a:xfrm>
            <a:off x="1606551" y="699246"/>
            <a:ext cx="1979613"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DEPT :-</a:t>
            </a:r>
            <a:r>
              <a:rPr lang="en-US" sz="1100" b="1" dirty="0">
                <a:latin typeface="Calibri" pitchFamily="34" charset="0"/>
                <a:cs typeface="Calibri" pitchFamily="34" charset="0"/>
              </a:rPr>
              <a:t>Maint. </a:t>
            </a:r>
            <a:endParaRPr lang="en-US" sz="1100" dirty="0">
              <a:latin typeface="Calibri" pitchFamily="34" charset="0"/>
              <a:cs typeface="Calibri" pitchFamily="34" charset="0"/>
            </a:endParaRPr>
          </a:p>
        </p:txBody>
      </p:sp>
      <p:sp>
        <p:nvSpPr>
          <p:cNvPr id="22"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a:t>
            </a:r>
            <a:r>
              <a:rPr lang="en-US" sz="1100" dirty="0">
                <a:solidFill>
                  <a:srgbClr val="0033CC"/>
                </a:solidFill>
                <a:latin typeface="Calibri" pitchFamily="34" charset="0"/>
                <a:cs typeface="Calibri" pitchFamily="34" charset="0"/>
              </a:rPr>
              <a:t>:-Machine Shop</a:t>
            </a:r>
            <a:endParaRPr lang="en-US" sz="110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1" y="851646"/>
            <a:ext cx="1903413"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CELL NAME</a:t>
            </a:r>
            <a:r>
              <a:rPr lang="en-US" sz="1100" b="1" dirty="0" smtClean="0">
                <a:solidFill>
                  <a:srgbClr val="0033CC"/>
                </a:solidFill>
                <a:latin typeface="Calibri" pitchFamily="34" charset="0"/>
                <a:cs typeface="Calibri" pitchFamily="34" charset="0"/>
              </a:rPr>
              <a:t>:-</a:t>
            </a:r>
            <a:r>
              <a:rPr lang="en-US" sz="1100" b="1" dirty="0" smtClean="0">
                <a:latin typeface="Calibri" pitchFamily="34" charset="0"/>
                <a:cs typeface="Calibri" pitchFamily="34" charset="0"/>
              </a:rPr>
              <a:t> </a:t>
            </a:r>
            <a:endParaRPr lang="en-US" sz="1100" dirty="0">
              <a:latin typeface="Calibri" pitchFamily="34" charset="0"/>
              <a:cs typeface="Calibri" pitchFamily="34" charset="0"/>
            </a:endParaRPr>
          </a:p>
        </p:txBody>
      </p:sp>
      <p:sp>
        <p:nvSpPr>
          <p:cNvPr id="24"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4" y="851646"/>
            <a:ext cx="3121025"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MACHINE / STAGE  :- </a:t>
            </a:r>
            <a:r>
              <a:rPr lang="en-US" sz="1100" b="1" dirty="0" smtClean="0">
                <a:latin typeface="Calibri" pitchFamily="34" charset="0"/>
                <a:cs typeface="Calibri" pitchFamily="34" charset="0"/>
              </a:rPr>
              <a:t>     </a:t>
            </a:r>
            <a:endParaRPr lang="en-US" sz="1100" dirty="0">
              <a:latin typeface="Calibri" pitchFamily="34" charset="0"/>
              <a:cs typeface="Calibri" pitchFamily="34" charset="0"/>
            </a:endParaRPr>
          </a:p>
        </p:txBody>
      </p:sp>
      <p:sp>
        <p:nvSpPr>
          <p:cNvPr id="28"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OPERATION  </a:t>
            </a:r>
            <a:r>
              <a:rPr lang="en-US" sz="1100" dirty="0">
                <a:solidFill>
                  <a:srgbClr val="0033CC"/>
                </a:solidFill>
                <a:latin typeface="Calibri" pitchFamily="34" charset="0"/>
                <a:cs typeface="Calibri" pitchFamily="34" charset="0"/>
              </a:rPr>
              <a:t>:- </a:t>
            </a:r>
            <a:r>
              <a:rPr lang="en-US" sz="1100" dirty="0" smtClean="0">
                <a:latin typeface="Calibri" pitchFamily="34" charset="0"/>
                <a:cs typeface="Calibri" pitchFamily="34" charset="0"/>
              </a:rPr>
              <a:t>  </a:t>
            </a:r>
            <a:endParaRPr lang="en-US" sz="1100" dirty="0">
              <a:latin typeface="Calibri" pitchFamily="34" charset="0"/>
              <a:cs typeface="Calibri" pitchFamily="34" charset="0"/>
            </a:endParaRPr>
          </a:p>
        </p:txBody>
      </p:sp>
      <p:sp>
        <p:nvSpPr>
          <p:cNvPr id="6162"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470646"/>
            <a:ext cx="1598612" cy="271463"/>
          </a:xfrm>
          <a:prstGeom prst="rect">
            <a:avLst/>
          </a:prstGeom>
        </p:spPr>
        <p:txBody>
          <a:bodyPr wrap="none" lIns="91429" tIns="45715" rIns="91429" bIns="45715" fromWordArt="1">
            <a:prstTxWarp prst="textPlain">
              <a:avLst>
                <a:gd name="adj" fmla="val 50000"/>
              </a:avLst>
            </a:prstTxWarp>
          </a:bodyPr>
          <a:lstStyle/>
          <a:p>
            <a:pPr algn="ctr" eaLnBrk="0" fontAlgn="base" hangingPunct="0">
              <a:spcBef>
                <a:spcPct val="0"/>
              </a:spcBef>
              <a:spcAft>
                <a:spcPct val="0"/>
              </a:spcAft>
            </a:pPr>
            <a:r>
              <a:rPr lang="en-IN" sz="110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6" y="394446"/>
            <a:ext cx="303213"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6" y="546846"/>
            <a:ext cx="303213"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699246"/>
            <a:ext cx="304800" cy="152400"/>
          </a:xfrm>
          <a:prstGeom prst="rect">
            <a:avLst/>
          </a:prstGeom>
          <a:solidFill>
            <a:srgbClr val="00B050"/>
          </a:solid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6" y="699246"/>
            <a:ext cx="608013"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1" y="1080246"/>
            <a:ext cx="3046413" cy="381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rPr>
              <a:t>KAIZEN THEME : </a:t>
            </a:r>
            <a:r>
              <a:rPr lang="en-US" altLang="en-US" sz="1100" b="1" dirty="0" smtClean="0">
                <a:latin typeface="Calibri" pitchFamily="34" charset="0"/>
              </a:rPr>
              <a:t>TO increase MTBF on Turning at grinding cell</a:t>
            </a:r>
            <a:endParaRPr lang="en-US" altLang="en-US" sz="1100" dirty="0">
              <a:latin typeface="Calibri" pitchFamily="34" charset="0"/>
            </a:endParaRPr>
          </a:p>
          <a:p>
            <a:pPr eaLnBrk="0" fontAlgn="base" hangingPunct="0">
              <a:spcBef>
                <a:spcPct val="0"/>
              </a:spcBef>
              <a:spcAft>
                <a:spcPct val="0"/>
              </a:spcAft>
              <a:defRPr/>
            </a:pPr>
            <a:endParaRPr lang="en-US" altLang="en-US" sz="1100" dirty="0">
              <a:solidFill>
                <a:srgbClr val="000000"/>
              </a:solidFill>
              <a:latin typeface="Calibri" pitchFamily="34" charset="0"/>
            </a:endParaRPr>
          </a:p>
          <a:p>
            <a:pPr eaLnBrk="0" fontAlgn="base" hangingPunct="0">
              <a:spcBef>
                <a:spcPct val="0"/>
              </a:spcBef>
              <a:spcAft>
                <a:spcPct val="0"/>
              </a:spcAft>
              <a:defRPr/>
            </a:pPr>
            <a:r>
              <a:rPr lang="en-US" altLang="en-US" sz="1100" dirty="0">
                <a:solidFill>
                  <a:srgbClr val="000000"/>
                </a:solidFill>
                <a:latin typeface="Calibri" pitchFamily="34" charset="0"/>
              </a:rPr>
              <a:t>  </a:t>
            </a:r>
            <a:r>
              <a:rPr lang="en-US" altLang="en-US" sz="1100" dirty="0" smtClean="0">
                <a:solidFill>
                  <a:srgbClr val="000000"/>
                </a:solidFill>
                <a:latin typeface="Calibri" pitchFamily="34" charset="0"/>
              </a:rPr>
              <a:t>Z axis not properly reference due to burr collecting on sensor .  </a:t>
            </a:r>
            <a:endParaRPr lang="en-US" altLang="en-US" sz="1100" dirty="0">
              <a:solidFill>
                <a:srgbClr val="000000"/>
              </a:solidFill>
              <a:latin typeface="Calibri" pitchFamily="34" charset="0"/>
            </a:endParaRPr>
          </a:p>
        </p:txBody>
      </p:sp>
      <p:sp>
        <p:nvSpPr>
          <p:cNvPr id="1068" name="Rectangle 41"/>
          <p:cNvSpPr>
            <a:spLocks noChangeArrowheads="1"/>
          </p:cNvSpPr>
          <p:nvPr/>
        </p:nvSpPr>
        <p:spPr bwMode="auto">
          <a:xfrm>
            <a:off x="168276" y="1461247"/>
            <a:ext cx="3025775" cy="549275"/>
          </a:xfrm>
          <a:prstGeom prst="rect">
            <a:avLst/>
          </a:prstGeom>
          <a:noFill/>
          <a:ln w="9525">
            <a:solidFill>
              <a:schemeClr val="tx1"/>
            </a:solidFill>
            <a:miter lim="800000"/>
            <a:headEnd/>
            <a:tailEnd/>
          </a:ln>
        </p:spPr>
        <p:txBody>
          <a:bodyPr lIns="91429" tIns="45715" rIns="91429" bIns="45715" anchor="t"/>
          <a:lstStyle/>
          <a:p>
            <a:pPr eaLnBrk="0" fontAlgn="base" hangingPunct="0">
              <a:spcBef>
                <a:spcPct val="0"/>
              </a:spcBef>
              <a:spcAft>
                <a:spcPct val="0"/>
              </a:spcAft>
              <a:defRPr/>
            </a:pPr>
            <a:r>
              <a:rPr lang="en-US" altLang="en-US" sz="1100" b="1" dirty="0">
                <a:solidFill>
                  <a:srgbClr val="0033CC"/>
                </a:solidFill>
                <a:latin typeface="Calibri" pitchFamily="34" charset="0"/>
              </a:rPr>
              <a:t>Problem present status :- </a:t>
            </a:r>
            <a:endParaRPr lang="en-US" altLang="en-US" sz="1100" dirty="0">
              <a:latin typeface="Calibri" pitchFamily="34" charset="0"/>
            </a:endParaRPr>
          </a:p>
        </p:txBody>
      </p:sp>
      <p:sp>
        <p:nvSpPr>
          <p:cNvPr id="8236" name="Rectangle 43"/>
          <p:cNvSpPr>
            <a:spLocks noChangeArrowheads="1"/>
          </p:cNvSpPr>
          <p:nvPr/>
        </p:nvSpPr>
        <p:spPr bwMode="auto">
          <a:xfrm>
            <a:off x="3200401" y="1385046"/>
            <a:ext cx="3273425" cy="27432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COUNTERMEASURE</a:t>
            </a:r>
            <a:r>
              <a:rPr lang="en-US" sz="1100" b="1" dirty="0" smtClean="0">
                <a:solidFill>
                  <a:srgbClr val="000000"/>
                </a:solidFill>
                <a:latin typeface="Calibri" pitchFamily="34" charset="0"/>
                <a:cs typeface="Calibri" pitchFamily="34" charset="0"/>
              </a:rPr>
              <a:t>:-Implement Limit switch on turning of grinding .</a:t>
            </a:r>
            <a:endParaRPr lang="en-US" sz="1100" b="1" dirty="0">
              <a:solidFill>
                <a:srgbClr val="000000"/>
              </a:solidFill>
              <a:latin typeface="Calibri" pitchFamily="34" charset="0"/>
              <a:cs typeface="Calibri" pitchFamily="34" charset="0"/>
            </a:endParaRPr>
          </a:p>
        </p:txBody>
      </p:sp>
      <p:sp>
        <p:nvSpPr>
          <p:cNvPr id="58"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84224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12500</a:t>
            </a:r>
          </a:p>
        </p:txBody>
      </p:sp>
      <p:sp>
        <p:nvSpPr>
          <p:cNvPr id="63"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0</a:t>
            </a:r>
          </a:p>
        </p:txBody>
      </p:sp>
      <p:sp>
        <p:nvSpPr>
          <p:cNvPr id="64" name="Rectangle 50"/>
          <p:cNvSpPr>
            <a:spLocks noChangeArrowheads="1"/>
          </p:cNvSpPr>
          <p:nvPr/>
        </p:nvSpPr>
        <p:spPr bwMode="auto">
          <a:xfrm>
            <a:off x="7773989" y="16898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10.1.2017</a:t>
            </a:r>
          </a:p>
        </p:txBody>
      </p:sp>
      <p:sp>
        <p:nvSpPr>
          <p:cNvPr id="65"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sz="110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2129584"/>
            <a:ext cx="2514600" cy="493713"/>
          </a:xfrm>
          <a:prstGeom prst="rect">
            <a:avLst/>
          </a:prstGeom>
          <a:noFill/>
          <a:ln w="9525">
            <a:solidFill>
              <a:schemeClr val="tx1"/>
            </a:solidFill>
            <a:miter lim="800000"/>
            <a:headEnd/>
            <a:tailEnd/>
          </a:ln>
          <a:extLst/>
        </p:spPr>
        <p:txBody>
          <a:bodyPr wrap="none" lIns="91429" tIns="45715" rIns="91429" bIns="45715" anchor="t"/>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TEAM MEMBERS  : </a:t>
            </a:r>
            <a:r>
              <a:rPr lang="en-US" altLang="en-US" sz="1100" b="1" dirty="0" err="1" smtClean="0">
                <a:latin typeface="Calibri" pitchFamily="34" charset="0"/>
                <a:cs typeface="Calibri" pitchFamily="34" charset="0"/>
              </a:rPr>
              <a:t>Vasant</a:t>
            </a:r>
            <a:r>
              <a:rPr lang="en-US" altLang="en-US" sz="1100" b="1" dirty="0" smtClean="0">
                <a:latin typeface="Calibri" pitchFamily="34" charset="0"/>
                <a:cs typeface="Calibri" pitchFamily="34" charset="0"/>
              </a:rPr>
              <a:t>   </a:t>
            </a:r>
            <a:r>
              <a:rPr lang="en-US" altLang="en-US" sz="1100" b="1" dirty="0" err="1" smtClean="0">
                <a:latin typeface="Calibri" pitchFamily="34" charset="0"/>
                <a:cs typeface="Calibri" pitchFamily="34" charset="0"/>
              </a:rPr>
              <a:t>Lagad</a:t>
            </a:r>
            <a:r>
              <a:rPr lang="en-US" altLang="en-US" sz="1100" b="1" dirty="0" smtClean="0">
                <a:latin typeface="Calibri" pitchFamily="34" charset="0"/>
                <a:cs typeface="Calibri" pitchFamily="34" charset="0"/>
              </a:rPr>
              <a:t> ,</a:t>
            </a:r>
          </a:p>
          <a:p>
            <a:pPr eaLnBrk="0" fontAlgn="base" hangingPunct="0">
              <a:spcBef>
                <a:spcPct val="0"/>
              </a:spcBef>
              <a:spcAft>
                <a:spcPct val="0"/>
              </a:spcAft>
              <a:defRPr/>
            </a:pPr>
            <a:r>
              <a:rPr lang="en-US" altLang="en-US" sz="1100" b="1" dirty="0" smtClean="0">
                <a:latin typeface="Calibri" pitchFamily="34" charset="0"/>
                <a:cs typeface="Calibri" pitchFamily="34" charset="0"/>
              </a:rPr>
              <a:t>Sudhir </a:t>
            </a:r>
            <a:r>
              <a:rPr lang="en-US" altLang="en-US" sz="1100" b="1" dirty="0" err="1" smtClean="0">
                <a:latin typeface="Calibri" pitchFamily="34" charset="0"/>
                <a:cs typeface="Calibri" pitchFamily="34" charset="0"/>
              </a:rPr>
              <a:t>Musale</a:t>
            </a:r>
            <a:endParaRPr lang="en-US" altLang="en-US" sz="1000" dirty="0">
              <a:latin typeface="Calibri" pitchFamily="34" charset="0"/>
              <a:cs typeface="Calibri" pitchFamily="34" charset="0"/>
            </a:endParaRPr>
          </a:p>
        </p:txBody>
      </p:sp>
      <p:sp>
        <p:nvSpPr>
          <p:cNvPr id="6199" name="Rectangle 55"/>
          <p:cNvSpPr>
            <a:spLocks noChangeArrowheads="1"/>
          </p:cNvSpPr>
          <p:nvPr/>
        </p:nvSpPr>
        <p:spPr bwMode="auto">
          <a:xfrm>
            <a:off x="6478588" y="2604246"/>
            <a:ext cx="2513012" cy="914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altLang="en-US" sz="1100" b="1" dirty="0">
                <a:solidFill>
                  <a:srgbClr val="0033CC"/>
                </a:solidFill>
                <a:latin typeface="Calibri" pitchFamily="34" charset="0"/>
                <a:cs typeface="Calibri" pitchFamily="34" charset="0"/>
              </a:rPr>
              <a:t>BENEFITS </a:t>
            </a:r>
            <a:r>
              <a:rPr lang="en-US" altLang="en-US" sz="1100" b="1" dirty="0">
                <a:latin typeface="Calibri" pitchFamily="34" charset="0"/>
                <a:cs typeface="Calibri" pitchFamily="34" charset="0"/>
              </a:rPr>
              <a:t>:- 1) Cost </a:t>
            </a:r>
            <a:r>
              <a:rPr lang="en-US" altLang="en-US" sz="1100" b="1" dirty="0" smtClean="0">
                <a:latin typeface="Calibri" pitchFamily="34" charset="0"/>
                <a:cs typeface="Calibri" pitchFamily="34" charset="0"/>
              </a:rPr>
              <a:t>Save.</a:t>
            </a:r>
          </a:p>
          <a:p>
            <a:pPr eaLnBrk="0" fontAlgn="base" hangingPunct="0">
              <a:spcBef>
                <a:spcPct val="0"/>
              </a:spcBef>
              <a:spcAft>
                <a:spcPct val="0"/>
              </a:spcAft>
              <a:defRPr/>
            </a:pPr>
            <a:r>
              <a:rPr lang="en-US" altLang="en-US" sz="1100" b="1" dirty="0" smtClean="0">
                <a:latin typeface="Calibri" pitchFamily="34" charset="0"/>
                <a:cs typeface="Calibri" pitchFamily="34" charset="0"/>
              </a:rPr>
              <a:t>2)MTBF Increases . </a:t>
            </a:r>
            <a:endParaRPr lang="en-US" altLang="en-US" sz="1100" b="1" dirty="0">
              <a:latin typeface="Calibri" pitchFamily="34" charset="0"/>
              <a:cs typeface="Calibri" pitchFamily="34" charset="0"/>
            </a:endParaRPr>
          </a:p>
          <a:p>
            <a:pPr eaLnBrk="0" fontAlgn="base" hangingPunct="0">
              <a:spcBef>
                <a:spcPct val="0"/>
              </a:spcBef>
              <a:spcAft>
                <a:spcPct val="0"/>
              </a:spcAft>
              <a:defRPr/>
            </a:pPr>
            <a:r>
              <a:rPr lang="en-US" altLang="en-US" sz="1100" b="1" dirty="0">
                <a:latin typeface="Calibri" pitchFamily="34" charset="0"/>
                <a:cs typeface="Calibri" pitchFamily="34" charset="0"/>
              </a:rPr>
              <a:t> </a:t>
            </a:r>
            <a:r>
              <a:rPr lang="en-US" altLang="en-US" sz="1100" b="1" dirty="0" smtClean="0">
                <a:latin typeface="Calibri" pitchFamily="34" charset="0"/>
                <a:cs typeface="Calibri" pitchFamily="34" charset="0"/>
              </a:rPr>
              <a:t>3)Improve JH                     </a:t>
            </a:r>
            <a:endParaRPr lang="en-US" altLang="en-US" sz="1100" b="1" dirty="0">
              <a:latin typeface="Calibri" pitchFamily="34" charset="0"/>
              <a:cs typeface="Calibri" pitchFamily="34" charset="0"/>
            </a:endParaRPr>
          </a:p>
        </p:txBody>
      </p:sp>
      <p:sp>
        <p:nvSpPr>
          <p:cNvPr id="68" name="Rectangle 57"/>
          <p:cNvSpPr>
            <a:spLocks noChangeArrowheads="1"/>
          </p:cNvSpPr>
          <p:nvPr/>
        </p:nvSpPr>
        <p:spPr bwMode="auto">
          <a:xfrm>
            <a:off x="6478588" y="2832846"/>
            <a:ext cx="2513012" cy="685800"/>
          </a:xfrm>
          <a:prstGeom prst="rect">
            <a:avLst/>
          </a:prstGeom>
          <a:noFill/>
          <a:ln w="9525">
            <a:solidFill>
              <a:schemeClr val="tx1"/>
            </a:solidFill>
            <a:miter lim="800000"/>
            <a:headEnd/>
            <a:tailEnd/>
          </a:ln>
          <a:extLst/>
        </p:spPr>
        <p:txBody>
          <a:bodyPr lIns="91429" tIns="45715" rIns="91429" bIns="45715"/>
          <a:lstStyle/>
          <a:p>
            <a:pPr eaLnBrk="0" fontAlgn="base" hangingPunct="0">
              <a:spcBef>
                <a:spcPct val="20000"/>
              </a:spcBef>
              <a:spcAft>
                <a:spcPct val="0"/>
              </a:spcAft>
              <a:defRPr/>
            </a:pPr>
            <a:endParaRPr lang="en-US" altLang="en-US" sz="110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1" y="6272959"/>
            <a:ext cx="3046413" cy="230187"/>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dirty="0">
                <a:solidFill>
                  <a:srgbClr val="0000CC"/>
                </a:solidFill>
                <a:latin typeface="Calibri" pitchFamily="34" charset="0"/>
                <a:cs typeface="Calibri" pitchFamily="34" charset="0"/>
              </a:rPr>
              <a:t>MANAGER’S SIGN :-  SNC</a:t>
            </a:r>
            <a:endParaRPr lang="en-US" altLang="en-US" sz="1100" dirty="0">
              <a:solidFill>
                <a:srgbClr val="000000"/>
              </a:solidFill>
              <a:latin typeface="Calibri" pitchFamily="34" charset="0"/>
              <a:cs typeface="Calibri" pitchFamily="34" charset="0"/>
            </a:endParaRPr>
          </a:p>
        </p:txBody>
      </p:sp>
      <p:sp>
        <p:nvSpPr>
          <p:cNvPr id="6202" name="Rectangle 60"/>
          <p:cNvSpPr>
            <a:spLocks noChangeArrowheads="1"/>
          </p:cNvSpPr>
          <p:nvPr/>
        </p:nvSpPr>
        <p:spPr bwMode="auto">
          <a:xfrm>
            <a:off x="152401" y="6033246"/>
            <a:ext cx="3057525" cy="228600"/>
          </a:xfrm>
          <a:prstGeom prst="rect">
            <a:avLst/>
          </a:prstGeom>
          <a:noFill/>
          <a:ln w="9525">
            <a:solidFill>
              <a:schemeClr val="tx1"/>
            </a:solidFill>
            <a:miter lim="800000"/>
            <a:headEnd/>
            <a:tailEnd/>
          </a:ln>
          <a:extLst/>
        </p:spPr>
        <p:txBody>
          <a:bodyPr wrap="none" lIns="91429" tIns="45715" rIns="91429" bIns="45715"/>
          <a:lstStyle/>
          <a:p>
            <a:pPr eaLnBrk="0" hangingPunct="0">
              <a:defRPr/>
            </a:pPr>
            <a:r>
              <a:rPr lang="en-US" altLang="en-US" sz="1100" b="1" dirty="0">
                <a:solidFill>
                  <a:srgbClr val="0000CC"/>
                </a:solidFill>
                <a:latin typeface="Calibri" pitchFamily="34" charset="0"/>
                <a:cs typeface="Calibri" pitchFamily="34" charset="0"/>
              </a:rPr>
              <a:t>REGISTERED BY </a:t>
            </a:r>
            <a:r>
              <a:rPr lang="en-US" altLang="en-US" sz="1100" dirty="0">
                <a:solidFill>
                  <a:srgbClr val="000000"/>
                </a:solidFill>
                <a:latin typeface="Calibri" pitchFamily="34" charset="0"/>
                <a:cs typeface="Calibri" pitchFamily="34" charset="0"/>
              </a:rPr>
              <a:t>:- </a:t>
            </a:r>
            <a:r>
              <a:rPr lang="en-US" altLang="en-US" sz="1100" b="1" dirty="0" err="1" smtClean="0">
                <a:latin typeface="Calibri" pitchFamily="34" charset="0"/>
                <a:cs typeface="Calibri" pitchFamily="34" charset="0"/>
              </a:rPr>
              <a:t>Vasant</a:t>
            </a:r>
            <a:r>
              <a:rPr lang="en-US" altLang="en-US" sz="1100" b="1" dirty="0" smtClean="0">
                <a:latin typeface="Calibri" pitchFamily="34" charset="0"/>
                <a:cs typeface="Calibri" pitchFamily="34" charset="0"/>
              </a:rPr>
              <a:t>  </a:t>
            </a:r>
            <a:r>
              <a:rPr lang="en-US" altLang="en-US" sz="1100" b="1" dirty="0" err="1" smtClean="0">
                <a:latin typeface="Calibri" pitchFamily="34" charset="0"/>
                <a:cs typeface="Calibri" pitchFamily="34" charset="0"/>
              </a:rPr>
              <a:t>Lagad</a:t>
            </a:r>
            <a:r>
              <a:rPr lang="en-US" altLang="en-US" sz="1100" b="1" dirty="0" smtClean="0">
                <a:latin typeface="Calibri" pitchFamily="34" charset="0"/>
                <a:cs typeface="Calibri" pitchFamily="34" charset="0"/>
              </a:rPr>
              <a:t> </a:t>
            </a:r>
            <a:endParaRPr lang="en-US" altLang="en-US" sz="1100" dirty="0">
              <a:latin typeface="Calibri" pitchFamily="34" charset="0"/>
              <a:cs typeface="Calibri" pitchFamily="34" charset="0"/>
            </a:endParaRPr>
          </a:p>
          <a:p>
            <a:pPr eaLnBrk="0" fontAlgn="base" hangingPunct="0">
              <a:spcBef>
                <a:spcPct val="0"/>
              </a:spcBef>
              <a:spcAft>
                <a:spcPct val="0"/>
              </a:spcAft>
              <a:defRPr/>
            </a:pPr>
            <a:endParaRPr lang="en-US" altLang="en-US" sz="110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1" y="5804646"/>
            <a:ext cx="3046413" cy="228600"/>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REGISTRATION NO. &amp; DATE </a:t>
            </a:r>
            <a:r>
              <a:rPr lang="en-US" altLang="en-US" sz="1100" b="1" dirty="0">
                <a:latin typeface="Calibri" pitchFamily="34" charset="0"/>
                <a:cs typeface="Calibri" pitchFamily="34" charset="0"/>
              </a:rPr>
              <a:t>: 15 </a:t>
            </a:r>
            <a:r>
              <a:rPr lang="en-US" altLang="en-US" sz="1100" b="1" dirty="0" smtClean="0">
                <a:latin typeface="Calibri" pitchFamily="34" charset="0"/>
                <a:cs typeface="Calibri" pitchFamily="34" charset="0"/>
              </a:rPr>
              <a:t>.3.2017</a:t>
            </a:r>
            <a:endParaRPr lang="en-US" altLang="en-US" sz="1100" dirty="0">
              <a:latin typeface="Calibri" pitchFamily="34" charset="0"/>
              <a:cs typeface="Calibri" pitchFamily="34" charset="0"/>
            </a:endParaRPr>
          </a:p>
        </p:txBody>
      </p:sp>
      <p:sp>
        <p:nvSpPr>
          <p:cNvPr id="1084"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pitchFamily="34" charset="0"/>
              </a:rPr>
              <a:t>WHY - WHY ANALYSIS :-</a:t>
            </a:r>
            <a:r>
              <a:rPr lang="en-US" altLang="en-US" sz="1100" b="1" dirty="0">
                <a:solidFill>
                  <a:srgbClr val="0000FF"/>
                </a:solidFill>
                <a:latin typeface="Calibri" pitchFamily="34" charset="0"/>
              </a:rPr>
              <a:t> </a:t>
            </a:r>
            <a:endParaRPr lang="en-US" altLang="en-US" sz="1100" b="1" dirty="0">
              <a:latin typeface="Calibri" pitchFamily="34" charset="0"/>
            </a:endParaRPr>
          </a:p>
          <a:p>
            <a:pPr marL="228600" indent="-228600" eaLnBrk="0" fontAlgn="base" hangingPunct="0">
              <a:spcBef>
                <a:spcPct val="0"/>
              </a:spcBef>
              <a:spcAft>
                <a:spcPct val="0"/>
              </a:spcAft>
              <a:buAutoNum type="arabicParenR"/>
              <a:defRPr/>
            </a:pPr>
            <a:r>
              <a:rPr lang="en-US" altLang="en-US" sz="1100" b="1" dirty="0" smtClean="0">
                <a:solidFill>
                  <a:srgbClr val="0000FF"/>
                </a:solidFill>
                <a:latin typeface="Calibri" pitchFamily="34" charset="0"/>
              </a:rPr>
              <a:t>Why provide limit switch .</a:t>
            </a:r>
          </a:p>
          <a:p>
            <a:pPr marL="228600" indent="-228600" eaLnBrk="0" fontAlgn="base" hangingPunct="0">
              <a:spcBef>
                <a:spcPct val="0"/>
              </a:spcBef>
              <a:spcAft>
                <a:spcPct val="0"/>
              </a:spcAft>
              <a:buAutoNum type="arabicParenR"/>
              <a:defRPr/>
            </a:pPr>
            <a:r>
              <a:rPr lang="en-US" altLang="en-US" sz="1100" b="1" dirty="0" smtClean="0">
                <a:solidFill>
                  <a:srgbClr val="0000FF"/>
                </a:solidFill>
                <a:latin typeface="Calibri" pitchFamily="34" charset="0"/>
              </a:rPr>
              <a:t>Z not reference collecting </a:t>
            </a:r>
          </a:p>
          <a:p>
            <a:pPr marL="228600" indent="-228600" eaLnBrk="0" fontAlgn="base" hangingPunct="0">
              <a:spcBef>
                <a:spcPct val="0"/>
              </a:spcBef>
              <a:spcAft>
                <a:spcPct val="0"/>
              </a:spcAft>
              <a:buAutoNum type="arabicParenR"/>
              <a:defRPr/>
            </a:pPr>
            <a:r>
              <a:rPr lang="en-US" altLang="en-US" sz="1100" b="1" dirty="0" smtClean="0">
                <a:solidFill>
                  <a:srgbClr val="0000FF"/>
                </a:solidFill>
                <a:latin typeface="Calibri" pitchFamily="34" charset="0"/>
              </a:rPr>
              <a:t>Due to burr on reference sensor .</a:t>
            </a:r>
          </a:p>
          <a:p>
            <a:pPr marL="228600" indent="-228600" eaLnBrk="0" fontAlgn="base" hangingPunct="0">
              <a:spcBef>
                <a:spcPct val="0"/>
              </a:spcBef>
              <a:spcAft>
                <a:spcPct val="0"/>
              </a:spcAft>
              <a:buAutoNum type="arabicParenR"/>
              <a:defRPr/>
            </a:pPr>
            <a:r>
              <a:rPr lang="en-US" altLang="en-US" sz="1100" b="1" dirty="0" smtClean="0">
                <a:solidFill>
                  <a:srgbClr val="0000FF"/>
                </a:solidFill>
                <a:latin typeface="Calibri" pitchFamily="34" charset="0"/>
              </a:rPr>
              <a:t>Sensor not properly counting on guard </a:t>
            </a:r>
          </a:p>
          <a:p>
            <a:pPr marL="228600" indent="-228600" eaLnBrk="0" fontAlgn="base" hangingPunct="0">
              <a:spcBef>
                <a:spcPct val="0"/>
              </a:spcBef>
              <a:spcAft>
                <a:spcPct val="0"/>
              </a:spcAft>
              <a:buAutoNum type="arabicParenR"/>
              <a:defRPr/>
            </a:pPr>
            <a:r>
              <a:rPr lang="en-US" altLang="en-US" sz="1100" b="1" dirty="0">
                <a:solidFill>
                  <a:srgbClr val="0000FF"/>
                </a:solidFill>
                <a:latin typeface="Calibri" pitchFamily="34" charset="0"/>
              </a:rPr>
              <a:t> </a:t>
            </a:r>
            <a:r>
              <a:rPr lang="en-US" altLang="en-US" sz="1100" b="1" dirty="0" smtClean="0">
                <a:solidFill>
                  <a:srgbClr val="0000FF"/>
                </a:solidFill>
                <a:latin typeface="Calibri" pitchFamily="34" charset="0"/>
              </a:rPr>
              <a:t>Due to axis movable</a:t>
            </a:r>
          </a:p>
          <a:p>
            <a:pPr marL="228600" indent="-228600" eaLnBrk="0" fontAlgn="base" hangingPunct="0">
              <a:spcBef>
                <a:spcPct val="0"/>
              </a:spcBef>
              <a:spcAft>
                <a:spcPct val="0"/>
              </a:spcAft>
              <a:buAutoNum type="arabicParenR"/>
              <a:defRPr/>
            </a:pPr>
            <a:r>
              <a:rPr lang="en-US" altLang="en-US" sz="1100" b="1" dirty="0" smtClean="0">
                <a:solidFill>
                  <a:srgbClr val="0000FF"/>
                </a:solidFill>
                <a:latin typeface="Calibri" pitchFamily="34" charset="0"/>
              </a:rPr>
              <a:t>Burr on sensor &amp; it continuously work </a:t>
            </a:r>
          </a:p>
          <a:p>
            <a:pPr marL="228600" indent="-228600" eaLnBrk="0" fontAlgn="base" hangingPunct="0">
              <a:spcBef>
                <a:spcPct val="0"/>
              </a:spcBef>
              <a:spcAft>
                <a:spcPct val="0"/>
              </a:spcAft>
              <a:buAutoNum type="arabicParenR"/>
              <a:defRPr/>
            </a:pPr>
            <a:endParaRPr lang="en-US" altLang="en-US" sz="1100" b="1" dirty="0" smtClean="0">
              <a:solidFill>
                <a:srgbClr val="0000FF"/>
              </a:solidFill>
              <a:latin typeface="Calibri" pitchFamily="34" charset="0"/>
            </a:endParaRPr>
          </a:p>
        </p:txBody>
      </p:sp>
      <p:sp>
        <p:nvSpPr>
          <p:cNvPr id="6205" name="Rectangle 63"/>
          <p:cNvSpPr>
            <a:spLocks noChangeArrowheads="1"/>
          </p:cNvSpPr>
          <p:nvPr/>
        </p:nvSpPr>
        <p:spPr bwMode="auto">
          <a:xfrm>
            <a:off x="3205164" y="3899646"/>
            <a:ext cx="3273425" cy="2817813"/>
          </a:xfrm>
          <a:prstGeom prst="rect">
            <a:avLst/>
          </a:prstGeom>
          <a:noFill/>
          <a:ln w="9525">
            <a:solidFill>
              <a:schemeClr val="tx1"/>
            </a:solidFill>
            <a:miter lim="800000"/>
            <a:headEnd/>
            <a:tailEnd/>
          </a:ln>
          <a:extLst/>
        </p:spPr>
        <p:txBody>
          <a:bodyPr wrap="none" lIns="91429" tIns="45715" rIns="91429" bIns="45715"/>
          <a:lstStyle/>
          <a:p>
            <a:pP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RESULT :-</a:t>
            </a:r>
            <a:endParaRPr lang="en-US" altLang="en-US" sz="110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100" b="1" dirty="0">
              <a:solidFill>
                <a:srgbClr val="0000CC"/>
              </a:solidFill>
              <a:latin typeface="Calibri" pitchFamily="34" charset="0"/>
              <a:cs typeface="Calibri" pitchFamily="34" charset="0"/>
            </a:endParaRPr>
          </a:p>
        </p:txBody>
      </p:sp>
      <p:sp>
        <p:nvSpPr>
          <p:cNvPr id="4157"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SR.</a:t>
            </a:r>
          </a:p>
          <a:p>
            <a:pPr algn="ctr" eaLnBrk="0" fontAlgn="base" hangingPunct="0">
              <a:spcBef>
                <a:spcPct val="0"/>
              </a:spcBef>
              <a:spcAft>
                <a:spcPct val="0"/>
              </a:spcAft>
            </a:pPr>
            <a:r>
              <a:rPr lang="en-US" altLang="en-US" sz="900" b="1" dirty="0">
                <a:solidFill>
                  <a:srgbClr val="000000"/>
                </a:solidFill>
                <a:latin typeface="Calibri" pitchFamily="34" charset="0"/>
              </a:rPr>
              <a:t>NO.</a:t>
            </a:r>
          </a:p>
        </p:txBody>
      </p:sp>
      <p:sp>
        <p:nvSpPr>
          <p:cNvPr id="4159"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CELL</a:t>
            </a:r>
          </a:p>
        </p:txBody>
      </p:sp>
      <p:sp>
        <p:nvSpPr>
          <p:cNvPr id="4160"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dirty="0">
                <a:solidFill>
                  <a:srgbClr val="000000"/>
                </a:solidFill>
                <a:latin typeface="Calibri" pitchFamily="34" charset="0"/>
              </a:rPr>
              <a:t>RESPONSIBILITY</a:t>
            </a:r>
          </a:p>
        </p:txBody>
      </p:sp>
      <p:sp>
        <p:nvSpPr>
          <p:cNvPr id="4162"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336459"/>
            <a:ext cx="6096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394447"/>
            <a:ext cx="8839200" cy="6321425"/>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2221659"/>
            <a:ext cx="0" cy="268287"/>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2147046"/>
            <a:ext cx="0" cy="27305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394696"/>
            <a:ext cx="0" cy="762000"/>
          </a:xfrm>
          <a:prstGeom prst="line">
            <a:avLst/>
          </a:prstGeom>
          <a:noFill/>
          <a:ln>
            <a:noFill/>
          </a:ln>
          <a:extLst/>
        </p:spPr>
        <p:txBody>
          <a:bodyPr lIns="91429" tIns="45715" rIns="91429" bIns="45715"/>
          <a:lstStyle/>
          <a:p>
            <a:pPr eaLnBrk="0" fontAlgn="base" hangingPunct="0">
              <a:spcBef>
                <a:spcPct val="0"/>
              </a:spcBef>
              <a:spcAft>
                <a:spcPct val="0"/>
              </a:spcAft>
              <a:defRPr/>
            </a:pPr>
            <a:endParaRPr lang="en-US" sz="1100" dirty="0">
              <a:solidFill>
                <a:srgbClr val="000000"/>
              </a:solidFill>
              <a:latin typeface="Calibri" pitchFamily="34" charset="0"/>
              <a:cs typeface="Calibri" pitchFamily="34" charset="0"/>
            </a:endParaRPr>
          </a:p>
        </p:txBody>
      </p:sp>
      <p:sp>
        <p:nvSpPr>
          <p:cNvPr id="6221" name="Rectangle 78"/>
          <p:cNvSpPr>
            <a:spLocks noChangeArrowheads="1"/>
          </p:cNvSpPr>
          <p:nvPr/>
        </p:nvSpPr>
        <p:spPr bwMode="auto">
          <a:xfrm>
            <a:off x="6705600" y="6336459"/>
            <a:ext cx="457200" cy="381000"/>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823446"/>
            <a:ext cx="2513012" cy="1522413"/>
          </a:xfrm>
          <a:prstGeom prst="rect">
            <a:avLst/>
          </a:prstGeom>
          <a:noFill/>
          <a:ln>
            <a:solidFill>
              <a:schemeClr val="tx1"/>
            </a:solidFill>
          </a:ln>
          <a:extLst/>
        </p:spPr>
        <p:txBody>
          <a:bodyPr lIns="91429" tIns="45715" rIns="91429" bIns="45715"/>
          <a:lstStyle/>
          <a:p>
            <a:pPr eaLnBrk="0" fontAlgn="base" hangingPunct="0">
              <a:spcBef>
                <a:spcPct val="0"/>
              </a:spcBef>
              <a:spcAft>
                <a:spcPct val="0"/>
              </a:spcAft>
              <a:defRPr/>
            </a:pPr>
            <a:r>
              <a:rPr lang="en-US" sz="1100" b="1" dirty="0">
                <a:solidFill>
                  <a:srgbClr val="0000CC"/>
                </a:solidFill>
                <a:latin typeface="Calibri"/>
              </a:rPr>
              <a:t>WHAT TO DO:- </a:t>
            </a:r>
            <a:endParaRPr lang="en-US" sz="1100" dirty="0"/>
          </a:p>
          <a:p>
            <a:pPr eaLnBrk="0" fontAlgn="base" hangingPunct="0">
              <a:spcBef>
                <a:spcPct val="0"/>
              </a:spcBef>
              <a:spcAft>
                <a:spcPct val="0"/>
              </a:spcAft>
              <a:defRPr/>
            </a:pPr>
            <a:r>
              <a:rPr lang="en-US" sz="1100" b="1" dirty="0">
                <a:solidFill>
                  <a:srgbClr val="0000CC"/>
                </a:solidFill>
                <a:latin typeface="Calibri"/>
              </a:rPr>
              <a:t>HOW TO DO:-</a:t>
            </a:r>
            <a:r>
              <a:rPr lang="en-US" sz="1100" dirty="0">
                <a:solidFill>
                  <a:srgbClr val="000000"/>
                </a:solidFill>
              </a:rPr>
              <a:t> 				</a:t>
            </a:r>
          </a:p>
          <a:p>
            <a:pPr>
              <a:defRPr/>
            </a:pPr>
            <a:r>
              <a:rPr lang="en-US" sz="1100" b="1" dirty="0">
                <a:solidFill>
                  <a:srgbClr val="0000CC"/>
                </a:solidFill>
                <a:latin typeface="Calibri"/>
              </a:rPr>
              <a:t>FREQUENCY :-  </a:t>
            </a:r>
            <a:endParaRPr lang="en-US" sz="1100" dirty="0"/>
          </a:p>
        </p:txBody>
      </p:sp>
      <p:sp>
        <p:nvSpPr>
          <p:cNvPr id="6228" name="Rounded Rectangle 95"/>
          <p:cNvSpPr>
            <a:spLocks noChangeArrowheads="1"/>
          </p:cNvSpPr>
          <p:nvPr/>
        </p:nvSpPr>
        <p:spPr bwMode="auto">
          <a:xfrm>
            <a:off x="5562600" y="3618660"/>
            <a:ext cx="914400" cy="289430"/>
          </a:xfrm>
          <a:prstGeom prst="roundRect">
            <a:avLst>
              <a:gd name="adj" fmla="val 16667"/>
            </a:avLst>
          </a:prstGeom>
          <a:solidFill>
            <a:srgbClr val="00B05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After</a:t>
            </a:r>
          </a:p>
        </p:txBody>
      </p:sp>
      <p:sp>
        <p:nvSpPr>
          <p:cNvPr id="1106" name="Rectangle 82"/>
          <p:cNvSpPr>
            <a:spLocks noChangeArrowheads="1"/>
          </p:cNvSpPr>
          <p:nvPr/>
        </p:nvSpPr>
        <p:spPr bwMode="auto">
          <a:xfrm>
            <a:off x="152400" y="5423646"/>
            <a:ext cx="3048000" cy="381000"/>
          </a:xfrm>
          <a:prstGeom prst="rect">
            <a:avLst/>
          </a:prstGeom>
          <a:noFill/>
          <a:ln w="9525">
            <a:noFill/>
            <a:miter lim="800000"/>
            <a:headEnd/>
            <a:tailEnd/>
          </a:ln>
        </p:spPr>
        <p:txBody>
          <a:bodyPr lIns="91429" tIns="45715" rIns="91429" bIns="45715"/>
          <a:lstStyle/>
          <a:p>
            <a:pPr eaLnBrk="0" fontAlgn="base" hangingPunct="0">
              <a:spcBef>
                <a:spcPct val="0"/>
              </a:spcBef>
              <a:spcAft>
                <a:spcPct val="0"/>
              </a:spcAft>
              <a:defRPr/>
            </a:pPr>
            <a:r>
              <a:rPr lang="en-US" sz="1100" b="1" dirty="0">
                <a:solidFill>
                  <a:srgbClr val="FF0000"/>
                </a:solidFill>
                <a:latin typeface="Calibri" pitchFamily="34" charset="0"/>
              </a:rPr>
              <a:t>ROOT CAUSE :- </a:t>
            </a:r>
            <a:r>
              <a:rPr lang="en-US" sz="1100" dirty="0" smtClean="0">
                <a:latin typeface="Calibri" pitchFamily="34" charset="0"/>
              </a:rPr>
              <a:t>Burr on sensor &amp; it continuously work </a:t>
            </a:r>
            <a:endParaRPr lang="en-US" altLang="en-US" sz="1100" dirty="0">
              <a:latin typeface="Calibri" pitchFamily="34" charset="0"/>
            </a:endParaRPr>
          </a:p>
        </p:txBody>
      </p:sp>
      <p:sp>
        <p:nvSpPr>
          <p:cNvPr id="4175" name="Oval 3"/>
          <p:cNvSpPr>
            <a:spLocks noChangeArrowheads="1"/>
          </p:cNvSpPr>
          <p:nvPr/>
        </p:nvSpPr>
        <p:spPr bwMode="auto">
          <a:xfrm>
            <a:off x="882650" y="2147046"/>
            <a:ext cx="496888"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98"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03"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338047"/>
            <a:ext cx="457200" cy="37782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endParaRPr lang="en-US" altLang="en-US" sz="1100" b="1" dirty="0">
              <a:solidFill>
                <a:srgbClr val="000000"/>
              </a:solidFill>
              <a:latin typeface="Calibri" pitchFamily="34" charset="0"/>
              <a:cs typeface="Calibri" pitchFamily="34" charset="0"/>
            </a:endParaRPr>
          </a:p>
        </p:txBody>
      </p:sp>
      <p:sp>
        <p:nvSpPr>
          <p:cNvPr id="4180" name="Oval 2"/>
          <p:cNvSpPr>
            <a:spLocks noChangeArrowheads="1"/>
          </p:cNvSpPr>
          <p:nvPr/>
        </p:nvSpPr>
        <p:spPr bwMode="auto">
          <a:xfrm>
            <a:off x="609600" y="2355009"/>
            <a:ext cx="1301448"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square"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4181" name="Oval 5"/>
          <p:cNvSpPr>
            <a:spLocks noChangeArrowheads="1"/>
          </p:cNvSpPr>
          <p:nvPr/>
        </p:nvSpPr>
        <p:spPr bwMode="auto">
          <a:xfrm>
            <a:off x="3733801" y="2518521"/>
            <a:ext cx="1031875" cy="519336"/>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115" name="Rectangle 47"/>
          <p:cNvSpPr>
            <a:spLocks noChangeArrowheads="1"/>
          </p:cNvSpPr>
          <p:nvPr/>
        </p:nvSpPr>
        <p:spPr bwMode="auto">
          <a:xfrm>
            <a:off x="6478588" y="1975596"/>
            <a:ext cx="1295400"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975596"/>
            <a:ext cx="1217612" cy="152400"/>
          </a:xfrm>
          <a:prstGeom prst="rect">
            <a:avLst/>
          </a:prstGeom>
          <a:noFill/>
          <a:ln w="9525">
            <a:solidFill>
              <a:schemeClr val="tx1"/>
            </a:solidFill>
            <a:miter lim="800000"/>
            <a:headEnd/>
            <a:tailEnd/>
          </a:ln>
          <a:extLst/>
        </p:spPr>
        <p:txBody>
          <a:bodyPr wrap="none" lIns="91429" tIns="45715" rIns="91429" bIns="45715" anchor="ctr"/>
          <a:lstStyle/>
          <a:p>
            <a:pPr eaLnBrk="0" fontAlgn="base" hangingPunct="0">
              <a:spcBef>
                <a:spcPct val="0"/>
              </a:spcBef>
              <a:spcAft>
                <a:spcPct val="0"/>
              </a:spcAft>
              <a:defRPr/>
            </a:pPr>
            <a:r>
              <a:rPr lang="en-US" sz="1100" dirty="0">
                <a:solidFill>
                  <a:prstClr val="black"/>
                </a:solidFill>
                <a:latin typeface="Calibri" pitchFamily="34" charset="0"/>
                <a:cs typeface="Calibri" pitchFamily="34" charset="0"/>
              </a:rPr>
              <a:t>15.1.2017</a:t>
            </a:r>
          </a:p>
        </p:txBody>
      </p:sp>
      <p:cxnSp>
        <p:nvCxnSpPr>
          <p:cNvPr id="4185"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6"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7" name="Rounded Rectangle 15"/>
          <p:cNvSpPr>
            <a:spLocks noChangeArrowheads="1"/>
          </p:cNvSpPr>
          <p:nvPr/>
        </p:nvSpPr>
        <p:spPr bwMode="auto">
          <a:xfrm>
            <a:off x="3505200" y="2980485"/>
            <a:ext cx="228600" cy="39075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91429" tIns="45715" rIns="91429" bIns="45715">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4188"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9" name="Straight Connector 30"/>
          <p:cNvCxnSpPr>
            <a:cxnSpLocks noChangeShapeType="1"/>
            <a:endCxn id="4187" idx="2"/>
          </p:cNvCxnSpPr>
          <p:nvPr/>
        </p:nvCxnSpPr>
        <p:spPr bwMode="auto">
          <a:xfrm>
            <a:off x="3505200" y="2832846"/>
            <a:ext cx="114300" cy="538391"/>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97" name="Rounded Rectangle 95"/>
          <p:cNvSpPr>
            <a:spLocks noChangeArrowheads="1"/>
          </p:cNvSpPr>
          <p:nvPr/>
        </p:nvSpPr>
        <p:spPr bwMode="auto">
          <a:xfrm>
            <a:off x="2295525" y="3618660"/>
            <a:ext cx="914400" cy="289430"/>
          </a:xfrm>
          <a:prstGeom prst="roundRect">
            <a:avLst>
              <a:gd name="adj" fmla="val 16667"/>
            </a:avLst>
          </a:prstGeom>
          <a:solidFill>
            <a:srgbClr val="FF0000"/>
          </a:solidFill>
          <a:ln>
            <a:noFill/>
          </a:ln>
          <a:extLst/>
        </p:spPr>
        <p:txBody>
          <a:bodyPr lIns="91429" tIns="45715" rIns="91429" bIns="45715">
            <a:spAutoFit/>
          </a:bodyPr>
          <a:lstStyle/>
          <a:p>
            <a:pPr algn="ctr" fontAlgn="base">
              <a:spcBef>
                <a:spcPct val="0"/>
              </a:spcBef>
              <a:spcAft>
                <a:spcPct val="0"/>
              </a:spcAft>
              <a:defRPr/>
            </a:pPr>
            <a:r>
              <a:rPr lang="en-US" altLang="en-US" sz="1100" dirty="0">
                <a:solidFill>
                  <a:srgbClr val="FFFFFF"/>
                </a:solidFill>
                <a:latin typeface="Calibri" pitchFamily="34" charset="0"/>
                <a:cs typeface="Calibri" pitchFamily="34" charset="0"/>
              </a:rPr>
              <a:t>Before</a:t>
            </a:r>
          </a:p>
        </p:txBody>
      </p:sp>
      <p:grpSp>
        <p:nvGrpSpPr>
          <p:cNvPr id="2" name="Group 1"/>
          <p:cNvGrpSpPr/>
          <p:nvPr/>
        </p:nvGrpSpPr>
        <p:grpSpPr>
          <a:xfrm>
            <a:off x="158750" y="172554"/>
            <a:ext cx="8832850" cy="679093"/>
            <a:chOff x="158750" y="172553"/>
            <a:chExt cx="8832850" cy="679093"/>
          </a:xfrm>
        </p:grpSpPr>
        <p:sp>
          <p:nvSpPr>
            <p:cNvPr id="6150"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100" dirty="0">
                <a:solidFill>
                  <a:srgbClr val="000000"/>
                </a:solidFill>
                <a:latin typeface="Calibri" pitchFamily="34" charset="0"/>
                <a:cs typeface="Calibri" pitchFamily="34" charset="0"/>
              </a:endParaRPr>
            </a:p>
          </p:txBody>
        </p:sp>
        <p:sp>
          <p:nvSpPr>
            <p:cNvPr id="4" name="TextBox 3"/>
            <p:cNvSpPr txBox="1"/>
            <p:nvPr/>
          </p:nvSpPr>
          <p:spPr>
            <a:xfrm>
              <a:off x="7469188" y="172553"/>
              <a:ext cx="1522412" cy="461665"/>
            </a:xfrm>
            <a:prstGeom prst="rect">
              <a:avLst/>
            </a:prstGeom>
            <a:noFill/>
          </p:spPr>
          <p:txBody>
            <a:bodyPr wrap="square" rtlCol="0">
              <a:spAutoFit/>
            </a:bodyPr>
            <a:lstStyle/>
            <a:p>
              <a:r>
                <a:rPr lang="en-US" sz="1200" dirty="0"/>
                <a:t>AHPL/QMS/FR/09/E</a:t>
              </a:r>
            </a:p>
          </p:txBody>
        </p:sp>
      </p:grpSp>
      <p:sp>
        <p:nvSpPr>
          <p:cNvPr id="105" name="Rectangle 73"/>
          <p:cNvSpPr>
            <a:spLocks noChangeArrowheads="1"/>
          </p:cNvSpPr>
          <p:nvPr/>
        </p:nvSpPr>
        <p:spPr bwMode="auto">
          <a:xfrm>
            <a:off x="6478589" y="6338047"/>
            <a:ext cx="228599" cy="377825"/>
          </a:xfrm>
          <a:prstGeom prst="rect">
            <a:avLst/>
          </a:prstGeom>
          <a:noFill/>
          <a:ln w="9525">
            <a:solidFill>
              <a:schemeClr val="tx1"/>
            </a:solidFill>
            <a:miter lim="800000"/>
            <a:headEnd/>
            <a:tailEnd/>
          </a:ln>
          <a:extLst/>
        </p:spPr>
        <p:txBody>
          <a:bodyPr wrap="none" lIns="91429" tIns="45715" rIns="91429" bIns="45715" anchor="ctr"/>
          <a:lstStyle/>
          <a:p>
            <a:pPr algn="ctr" eaLnBrk="0" fontAlgn="base" hangingPunct="0">
              <a:spcBef>
                <a:spcPct val="0"/>
              </a:spcBef>
              <a:spcAft>
                <a:spcPct val="0"/>
              </a:spcAft>
              <a:defRPr/>
            </a:pPr>
            <a:r>
              <a:rPr lang="en-US" altLang="en-US" sz="1100" b="1" dirty="0">
                <a:solidFill>
                  <a:srgbClr val="000000"/>
                </a:solidFill>
                <a:latin typeface="Calibri" pitchFamily="34" charset="0"/>
                <a:cs typeface="Calibri" pitchFamily="34" charset="0"/>
              </a:rPr>
              <a:t>1</a:t>
            </a:r>
          </a:p>
        </p:txBody>
      </p:sp>
      <p:sp>
        <p:nvSpPr>
          <p:cNvPr id="106" name="Rectangle 78"/>
          <p:cNvSpPr>
            <a:spLocks noChangeArrowheads="1"/>
          </p:cNvSpPr>
          <p:nvPr/>
        </p:nvSpPr>
        <p:spPr bwMode="auto">
          <a:xfrm>
            <a:off x="6705600" y="6336459"/>
            <a:ext cx="458788"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Cleaning </a:t>
            </a:r>
          </a:p>
        </p:txBody>
      </p:sp>
      <p:sp>
        <p:nvSpPr>
          <p:cNvPr id="107" name="Rectangle 78"/>
          <p:cNvSpPr>
            <a:spLocks noChangeArrowheads="1"/>
          </p:cNvSpPr>
          <p:nvPr/>
        </p:nvSpPr>
        <p:spPr bwMode="auto">
          <a:xfrm>
            <a:off x="7162183" y="6338046"/>
            <a:ext cx="535606"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25.2.17</a:t>
            </a:r>
          </a:p>
        </p:txBody>
      </p:sp>
      <p:sp>
        <p:nvSpPr>
          <p:cNvPr id="108" name="Rectangle 78"/>
          <p:cNvSpPr>
            <a:spLocks noChangeArrowheads="1"/>
          </p:cNvSpPr>
          <p:nvPr/>
        </p:nvSpPr>
        <p:spPr bwMode="auto">
          <a:xfrm>
            <a:off x="7697788" y="6338046"/>
            <a:ext cx="836612" cy="381000"/>
          </a:xfrm>
          <a:prstGeom prst="rect">
            <a:avLst/>
          </a:prstGeom>
          <a:noFill/>
          <a:ln>
            <a:solidFill>
              <a:schemeClr val="tx1"/>
            </a:solidFill>
          </a:ln>
          <a:extLst/>
        </p:spPr>
        <p:txBody>
          <a:bodyPr lIns="91429" tIns="45715" rIns="91429" bIns="45715" anchor="ctr"/>
          <a:lstStyle/>
          <a:p>
            <a:pPr algn="ctr" eaLnBrk="0" fontAlgn="base" hangingPunct="0">
              <a:spcBef>
                <a:spcPct val="0"/>
              </a:spcBef>
              <a:spcAft>
                <a:spcPct val="0"/>
              </a:spcAft>
              <a:defRPr/>
            </a:pPr>
            <a:r>
              <a:rPr lang="en-US" altLang="en-US" sz="900" dirty="0">
                <a:solidFill>
                  <a:srgbClr val="000000"/>
                </a:solidFill>
                <a:latin typeface="Calibri" pitchFamily="34" charset="0"/>
                <a:cs typeface="Calibri" pitchFamily="34" charset="0"/>
              </a:rPr>
              <a:t>Rahul</a:t>
            </a:r>
          </a:p>
        </p:txBody>
      </p:sp>
      <p:sp>
        <p:nvSpPr>
          <p:cNvPr id="109" name="Rectangle 81"/>
          <p:cNvSpPr>
            <a:spLocks noChangeArrowheads="1"/>
          </p:cNvSpPr>
          <p:nvPr/>
        </p:nvSpPr>
        <p:spPr bwMode="auto">
          <a:xfrm>
            <a:off x="8567057" y="6338047"/>
            <a:ext cx="424544" cy="319155"/>
          </a:xfrm>
          <a:prstGeom prst="rect">
            <a:avLst/>
          </a:prstGeom>
          <a:noFill/>
          <a:ln>
            <a:noFill/>
          </a:ln>
          <a:extLst/>
        </p:spPr>
        <p:txBody>
          <a:bodyPr lIns="91429" tIns="45715" rIns="91429" bIns="45715" anchor="ctr"/>
          <a:lstStyle/>
          <a:p>
            <a:pPr algn="ctr" eaLnBrk="0" fontAlgn="base" hangingPunct="0">
              <a:spcBef>
                <a:spcPct val="0"/>
              </a:spcBef>
              <a:spcAft>
                <a:spcPct val="0"/>
              </a:spcAft>
              <a:defRPr/>
            </a:pPr>
            <a:r>
              <a:rPr lang="en-US" altLang="en-US" sz="1100" dirty="0">
                <a:solidFill>
                  <a:srgbClr val="000000"/>
                </a:solidFill>
                <a:latin typeface="Calibri" pitchFamily="34" charset="0"/>
                <a:cs typeface="Calibri" pitchFamily="34" charset="0"/>
              </a:rPr>
              <a:t>C</a:t>
            </a:r>
          </a:p>
        </p:txBody>
      </p:sp>
      <p:graphicFrame>
        <p:nvGraphicFramePr>
          <p:cNvPr id="113" name="Chart 112"/>
          <p:cNvGraphicFramePr>
            <a:graphicFrameLocks/>
          </p:cNvGraphicFramePr>
          <p:nvPr>
            <p:extLst>
              <p:ext uri="{D42A27DB-BD31-4B8C-83A1-F6EECF244321}">
                <p14:modId xmlns:p14="http://schemas.microsoft.com/office/powerpoint/2010/main" val="3961194695"/>
              </p:ext>
            </p:extLst>
          </p:nvPr>
        </p:nvGraphicFramePr>
        <p:xfrm>
          <a:off x="3347864" y="4294909"/>
          <a:ext cx="2978324" cy="2041550"/>
        </p:xfrm>
        <a:graphic>
          <a:graphicData uri="http://schemas.openxmlformats.org/drawingml/2006/chart">
            <c:chart xmlns:c="http://schemas.openxmlformats.org/drawingml/2006/chart" xmlns:r="http://schemas.openxmlformats.org/officeDocument/2006/relationships" r:id="rId4"/>
          </a:graphicData>
        </a:graphic>
      </p:graphicFrame>
      <p:pic>
        <p:nvPicPr>
          <p:cNvPr id="101" name="Picture 100"/>
          <p:cNvPicPr>
            <a:picLocks noChangeAspect="1"/>
          </p:cNvPicPr>
          <p:nvPr/>
        </p:nvPicPr>
        <p:blipFill rotWithShape="1">
          <a:blip r:embed="rId5" cstate="print">
            <a:extLst>
              <a:ext uri="{28A0092B-C50C-407E-A947-70E740481C1C}">
                <a14:useLocalDpi xmlns:a14="http://schemas.microsoft.com/office/drawing/2010/main" val="0"/>
              </a:ext>
            </a:extLst>
          </a:blip>
          <a:srcRect t="10103" r="8375"/>
          <a:stretch/>
        </p:blipFill>
        <p:spPr>
          <a:xfrm>
            <a:off x="168277" y="2062403"/>
            <a:ext cx="2884488" cy="1523999"/>
          </a:xfrm>
          <a:prstGeom prst="rect">
            <a:avLst/>
          </a:prstGeom>
        </p:spPr>
      </p:pic>
      <p:sp>
        <p:nvSpPr>
          <p:cNvPr id="102" name="Rounded Rectangular Callout 101"/>
          <p:cNvSpPr/>
          <p:nvPr/>
        </p:nvSpPr>
        <p:spPr>
          <a:xfrm>
            <a:off x="1527174" y="2060848"/>
            <a:ext cx="1147764" cy="543863"/>
          </a:xfrm>
          <a:prstGeom prst="wedgeRoundRectCallout">
            <a:avLst>
              <a:gd name="adj1" fmla="val 1909"/>
              <a:gd name="adj2" fmla="val 88149"/>
              <a:gd name="adj3" fmla="val 16667"/>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dirty="0" smtClean="0"/>
              <a:t>Proximity Switch</a:t>
            </a:r>
            <a:endParaRPr lang="en-US" sz="1600" dirty="0"/>
          </a:p>
        </p:txBody>
      </p:sp>
      <p:sp>
        <p:nvSpPr>
          <p:cNvPr id="111" name="Oval 110"/>
          <p:cNvSpPr/>
          <p:nvPr/>
        </p:nvSpPr>
        <p:spPr>
          <a:xfrm>
            <a:off x="1331640" y="2708920"/>
            <a:ext cx="1483420" cy="738100"/>
          </a:xfrm>
          <a:prstGeom prst="ellipse">
            <a:avLst/>
          </a:prstGeom>
          <a:noFill/>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12" name="Picture 1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39736" y="1844824"/>
            <a:ext cx="3161064" cy="1686764"/>
          </a:xfrm>
          <a:prstGeom prst="rect">
            <a:avLst/>
          </a:prstGeom>
        </p:spPr>
      </p:pic>
      <p:sp>
        <p:nvSpPr>
          <p:cNvPr id="114" name="Rounded Rectangular Callout 113"/>
          <p:cNvSpPr/>
          <p:nvPr/>
        </p:nvSpPr>
        <p:spPr>
          <a:xfrm>
            <a:off x="5291139" y="1988840"/>
            <a:ext cx="910127" cy="504219"/>
          </a:xfrm>
          <a:prstGeom prst="wedgeRoundRectCallout">
            <a:avLst>
              <a:gd name="adj1" fmla="val -69626"/>
              <a:gd name="adj2" fmla="val 138799"/>
              <a:gd name="adj3" fmla="val 16667"/>
            </a:avLst>
          </a:prstGeom>
          <a:solidFill>
            <a:srgbClr val="FFFF00"/>
          </a:solidFill>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400" dirty="0"/>
              <a:t>Limit Switch</a:t>
            </a:r>
          </a:p>
        </p:txBody>
      </p:sp>
      <p:sp>
        <p:nvSpPr>
          <p:cNvPr id="117" name="Oval 116"/>
          <p:cNvSpPr/>
          <p:nvPr/>
        </p:nvSpPr>
        <p:spPr>
          <a:xfrm>
            <a:off x="4173175" y="2492896"/>
            <a:ext cx="1588717" cy="870925"/>
          </a:xfrm>
          <a:prstGeom prst="ellipse">
            <a:avLst/>
          </a:prstGeom>
          <a:noFill/>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721012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TotalTime>
  <Words>254</Words>
  <Application>Microsoft Office PowerPoint</Application>
  <PresentationFormat>On-screen Show (4:3)</PresentationFormat>
  <Paragraphs>84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198</cp:revision>
  <cp:lastPrinted>2016-08-29T12:27:49Z</cp:lastPrinted>
  <dcterms:created xsi:type="dcterms:W3CDTF">2006-08-16T00:00:00Z</dcterms:created>
  <dcterms:modified xsi:type="dcterms:W3CDTF">2017-04-29T08:07:14Z</dcterms:modified>
</cp:coreProperties>
</file>